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1a71cfb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1a71cfb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1bf23699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1bf23699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1bf23699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1bf23699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bf23699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bf23699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1bf23699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1bf23699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1bf23699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1bf23699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1bf23699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1bf23699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1bf23699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1bf23699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1bf23699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1bf23699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1bf23699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1bf23699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bf23699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1bf23699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1bf2369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1bf2369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1bf23699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1bf23699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040352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040352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040352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040352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21cd0a99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21cd0a99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21cd0a99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21cd0a9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21cd0a99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21cd0a99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21cd0a99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21cd0a99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21cd0a99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21cd0a99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1bf2369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1bf2369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1bf23699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1bf23699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1bf23699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1bf23699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1bf23699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1bf23699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1bf2369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1bf2369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1bf23699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1bf23699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1bf23699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1bf23699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Plan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An Introduction To The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Vanilla GAN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Wasserstein GAN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Discrete Wasserstein GAN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Experiments With Movielens-1M Sparse Data And Theoretical Analysis Of The results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Experiments</a:t>
            </a:r>
            <a:endParaRPr sz="180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100" y="1017725"/>
            <a:ext cx="532755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240800" y="134850"/>
            <a:ext cx="36024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1 - Vanilla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Different Distances</a:t>
            </a:r>
            <a:endParaRPr sz="1800"/>
          </a:p>
        </p:txBody>
      </p:sp>
      <p:sp>
        <p:nvSpPr>
          <p:cNvPr id="138" name="Google Shape;138;p23"/>
          <p:cNvSpPr txBox="1"/>
          <p:nvPr/>
        </p:nvSpPr>
        <p:spPr>
          <a:xfrm>
            <a:off x="395650" y="82425"/>
            <a:ext cx="38601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2 -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550" y="521225"/>
            <a:ext cx="4764159" cy="216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950" y="2684775"/>
            <a:ext cx="4583268" cy="24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50" y="892750"/>
            <a:ext cx="5335351" cy="352638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91850" y="24525"/>
            <a:ext cx="55392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2 -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300" y="2948001"/>
            <a:ext cx="3510725" cy="1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050" y="4311100"/>
            <a:ext cx="3309225" cy="1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79200" y="390225"/>
            <a:ext cx="56259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Learning Parallel lines</a:t>
            </a:r>
            <a:endParaRPr sz="180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500" y="448550"/>
            <a:ext cx="2731075" cy="242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Optimal Transport And Wasserstein Distance</a:t>
            </a:r>
            <a:endParaRPr sz="1800"/>
          </a:p>
        </p:txBody>
      </p:sp>
      <p:sp>
        <p:nvSpPr>
          <p:cNvPr id="156" name="Google Shape;156;p25"/>
          <p:cNvSpPr txBox="1"/>
          <p:nvPr/>
        </p:nvSpPr>
        <p:spPr>
          <a:xfrm>
            <a:off x="357050" y="110375"/>
            <a:ext cx="5018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2 -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450" y="899925"/>
            <a:ext cx="609188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/>
              <a:t>Optimal Transport And Wasserstein Distance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988" y="2571750"/>
            <a:ext cx="6533626" cy="19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938" y="1621848"/>
            <a:ext cx="6726124" cy="9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948" y="942975"/>
            <a:ext cx="282259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358050" y="82425"/>
            <a:ext cx="4535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2 -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Optimal transport 2 formulations</a:t>
            </a:r>
            <a:endParaRPr sz="1800"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610" y="898775"/>
            <a:ext cx="5737189" cy="2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00" y="3894525"/>
            <a:ext cx="5801700" cy="112209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359050" y="43825"/>
            <a:ext cx="55005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2 -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2355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Kantorovich-Rubinstein duality 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271200" y="197225"/>
            <a:ext cx="56838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290675" y="82125"/>
            <a:ext cx="45753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2 -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013" y="3063975"/>
            <a:ext cx="6052074" cy="13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000" y="894950"/>
            <a:ext cx="5801700" cy="112209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1370825" y="2413125"/>
            <a:ext cx="6234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Kantorovich-Rubinstein duality says that they’re equivalent problems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7652750" y="2663075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Final loss function for neural network setup</a:t>
            </a:r>
            <a:endParaRPr sz="1800"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0" y="1057275"/>
            <a:ext cx="4068737" cy="5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000" y="2583925"/>
            <a:ext cx="6581399" cy="23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375650" y="158325"/>
            <a:ext cx="46524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2 -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2394600" y="1549275"/>
            <a:ext cx="44061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And again min-max game to train the full system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300" y="1893200"/>
            <a:ext cx="4268625" cy="6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Training of WGAN</a:t>
            </a:r>
            <a:endParaRPr sz="180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25" y="1039875"/>
            <a:ext cx="7673349" cy="37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357250" y="139925"/>
            <a:ext cx="45462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2 -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Experiments</a:t>
            </a:r>
            <a:endParaRPr sz="1800"/>
          </a:p>
        </p:txBody>
      </p:sp>
      <p:sp>
        <p:nvSpPr>
          <p:cNvPr id="208" name="Google Shape;208;p31"/>
          <p:cNvSpPr txBox="1"/>
          <p:nvPr/>
        </p:nvSpPr>
        <p:spPr>
          <a:xfrm>
            <a:off x="404550" y="167950"/>
            <a:ext cx="5557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2 -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298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Formulation Of The Problem</a:t>
            </a:r>
            <a:endParaRPr sz="18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563" y="2114550"/>
            <a:ext cx="30194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00" y="3436375"/>
            <a:ext cx="8181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63" y="1237600"/>
            <a:ext cx="7915076" cy="5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81850" y="-18300"/>
            <a:ext cx="8181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666666"/>
                </a:solidFill>
              </a:rPr>
              <a:t>Part 0 - An Introduction To The Problem</a:t>
            </a:r>
            <a:endParaRPr i="1" sz="1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/>
        </p:nvSpPr>
        <p:spPr>
          <a:xfrm>
            <a:off x="375650" y="-3700"/>
            <a:ext cx="54228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3 - Discrete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775" y="294800"/>
            <a:ext cx="4735475" cy="28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800" y="3124750"/>
            <a:ext cx="5721425" cy="12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975" y="4259392"/>
            <a:ext cx="5721424" cy="65160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457200" y="228600"/>
            <a:ext cx="8440500" cy="29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Introduction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Use of Wasserstein Distance for Discrete Problems</a:t>
            </a:r>
            <a:endParaRPr sz="1800"/>
          </a:p>
        </p:txBody>
      </p:sp>
      <p:sp>
        <p:nvSpPr>
          <p:cNvPr id="224" name="Google Shape;224;p33"/>
          <p:cNvSpPr txBox="1"/>
          <p:nvPr/>
        </p:nvSpPr>
        <p:spPr>
          <a:xfrm>
            <a:off x="243800" y="62200"/>
            <a:ext cx="4803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3 - Discrete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14151"/>
            <a:ext cx="8199875" cy="22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801675" y="3592450"/>
            <a:ext cx="83625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A vector of size </a:t>
            </a:r>
            <a:r>
              <a:rPr b="1" lang="ru" sz="1200"/>
              <a:t>m</a:t>
            </a:r>
            <a:r>
              <a:rPr lang="ru" sz="1200"/>
              <a:t> is mapped to a matrix of size </a:t>
            </a:r>
            <a:r>
              <a:rPr b="1" lang="ru" sz="1200"/>
              <a:t>(mxk)</a:t>
            </a:r>
            <a:r>
              <a:rPr lang="ru" sz="1200"/>
              <a:t> For example: (0 4 5 0) becomes a matrix (4x5): 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0 0 0 0 0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							0 0 0 1 0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                                     				0 0 0 0 1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                                     				0 0 0 0 0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                        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879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Wasserstein Distance For Discrete Distribution</a:t>
            </a:r>
            <a:endParaRPr sz="1800"/>
          </a:p>
        </p:txBody>
      </p:sp>
      <p:sp>
        <p:nvSpPr>
          <p:cNvPr id="232" name="Google Shape;232;p34"/>
          <p:cNvSpPr txBox="1"/>
          <p:nvPr/>
        </p:nvSpPr>
        <p:spPr>
          <a:xfrm>
            <a:off x="270475" y="83425"/>
            <a:ext cx="4768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3 - Discrete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850" y="867525"/>
            <a:ext cx="6725611" cy="389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DWGAN Architecture</a:t>
            </a:r>
            <a:endParaRPr sz="1800"/>
          </a:p>
        </p:txBody>
      </p:sp>
      <p:sp>
        <p:nvSpPr>
          <p:cNvPr id="239" name="Google Shape;239;p35"/>
          <p:cNvSpPr txBox="1"/>
          <p:nvPr/>
        </p:nvSpPr>
        <p:spPr>
          <a:xfrm>
            <a:off x="271850" y="92400"/>
            <a:ext cx="49599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3 - Discrete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1405550" y="893450"/>
            <a:ext cx="8576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With Kantorovich duality we can instead solve the following optimization problem:</a:t>
            </a:r>
            <a:endParaRPr/>
          </a:p>
        </p:txBody>
      </p:sp>
      <p:sp>
        <p:nvSpPr>
          <p:cNvPr id="241" name="Google Shape;241;p35"/>
          <p:cNvSpPr txBox="1"/>
          <p:nvPr/>
        </p:nvSpPr>
        <p:spPr>
          <a:xfrm>
            <a:off x="982300" y="1981850"/>
            <a:ext cx="7413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function f maps a sample to a real value. Note that unlike for the continuous Wasserstein distance, in which the maximization is over all 1-Lipschitz functions without additional constraints, the maximization above is over all functions that satisfy the inequality constraints in Eq. 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 note that the maximization in the dual formulation is equivalent to the following optimization: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925" y="1292450"/>
            <a:ext cx="5712849" cy="6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875" y="3426050"/>
            <a:ext cx="6740651" cy="15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DWGAN Architecture</a:t>
            </a:r>
            <a:endParaRPr/>
          </a:p>
        </p:txBody>
      </p:sp>
      <p:sp>
        <p:nvSpPr>
          <p:cNvPr id="249" name="Google Shape;249;p36"/>
          <p:cNvSpPr txBox="1"/>
          <p:nvPr/>
        </p:nvSpPr>
        <p:spPr>
          <a:xfrm>
            <a:off x="290050" y="120250"/>
            <a:ext cx="46986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666666"/>
                </a:solidFill>
              </a:rPr>
              <a:t>Part 3 - Discrete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50" y="711775"/>
            <a:ext cx="6535126" cy="2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7450" y="2571750"/>
            <a:ext cx="3801070" cy="25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DWGAN Architecture</a:t>
            </a: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290050" y="120250"/>
            <a:ext cx="46986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666666"/>
                </a:solidFill>
              </a:rPr>
              <a:t>Part 3 - Discrete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050" y="705575"/>
            <a:ext cx="4640749" cy="42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DWGAN Learning Algorithm</a:t>
            </a:r>
            <a:endParaRPr/>
          </a:p>
        </p:txBody>
      </p:sp>
      <p:sp>
        <p:nvSpPr>
          <p:cNvPr id="264" name="Google Shape;264;p38"/>
          <p:cNvSpPr txBox="1"/>
          <p:nvPr/>
        </p:nvSpPr>
        <p:spPr>
          <a:xfrm>
            <a:off x="290050" y="120250"/>
            <a:ext cx="46986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666666"/>
                </a:solidFill>
              </a:rPr>
              <a:t>Part 3 - Discrete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912575"/>
            <a:ext cx="8462899" cy="31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Experiments</a:t>
            </a:r>
            <a:endParaRPr/>
          </a:p>
        </p:txBody>
      </p:sp>
      <p:sp>
        <p:nvSpPr>
          <p:cNvPr id="271" name="Google Shape;271;p39"/>
          <p:cNvSpPr txBox="1"/>
          <p:nvPr/>
        </p:nvSpPr>
        <p:spPr>
          <a:xfrm>
            <a:off x="290050" y="120250"/>
            <a:ext cx="46986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666666"/>
                </a:solidFill>
              </a:rPr>
              <a:t>Part 3 - Discrete Wasserstein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775" y="842550"/>
            <a:ext cx="7164450" cy="38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About Kullback-Leibler Divergence</a:t>
            </a:r>
            <a:endParaRPr sz="1800"/>
          </a:p>
        </p:txBody>
      </p:sp>
      <p:sp>
        <p:nvSpPr>
          <p:cNvPr id="70" name="Google Shape;70;p15"/>
          <p:cNvSpPr txBox="1"/>
          <p:nvPr/>
        </p:nvSpPr>
        <p:spPr>
          <a:xfrm>
            <a:off x="318450" y="42825"/>
            <a:ext cx="41400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0 - An Introduction To The Problem</a:t>
            </a:r>
            <a:endParaRPr i="1" sz="1100">
              <a:solidFill>
                <a:srgbClr val="666666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24600" y="920975"/>
            <a:ext cx="84630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Entropy: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Shannon defined the entropy H of a discrete random variable X 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With K-L divergence we can measure how a PDF is close to another PDF. Essentially, what we’re looking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at with the K-L divergence is the expectation of the log difference between the probability of data in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original distribution with the approximating distribution: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000" y="1619225"/>
            <a:ext cx="2669850" cy="2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349" y="1965050"/>
            <a:ext cx="2410250" cy="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6136" y="3592575"/>
            <a:ext cx="346996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5573" y="3210687"/>
            <a:ext cx="2812840" cy="3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b="9200" l="0" r="0" t="-9200"/>
          <a:stretch/>
        </p:blipFill>
        <p:spPr>
          <a:xfrm>
            <a:off x="3043925" y="4040430"/>
            <a:ext cx="3086900" cy="71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Maximizing log likelihood is equivalent to minimizing KL divergence</a:t>
            </a:r>
            <a:endParaRPr sz="1800"/>
          </a:p>
        </p:txBody>
      </p:sp>
      <p:sp>
        <p:nvSpPr>
          <p:cNvPr id="82" name="Google Shape;82;p16"/>
          <p:cNvSpPr txBox="1"/>
          <p:nvPr/>
        </p:nvSpPr>
        <p:spPr>
          <a:xfrm>
            <a:off x="395650" y="106150"/>
            <a:ext cx="49311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0 - An Introduction To The Problem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50" y="1132450"/>
            <a:ext cx="820166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GAN introduction</a:t>
            </a:r>
            <a:endParaRPr sz="18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We simultaneously train two models: a generative model G that captures the data distribution, and a discriminative model D that estimates the probability that a sample came from the training data rather than G. The training procedure for G is to maximize the probability of D making a mistake. This framework corresponds to a minimax two-player game. In the space of arbitrary functions G and D, a unique solution exists, with G recovering the training data distribution and D equal to 1/2 everywhere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18450" y="5225"/>
            <a:ext cx="55584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1 - Vanilla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925" y="2039913"/>
            <a:ext cx="4572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175" y="2038350"/>
            <a:ext cx="1838438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125" y="2460575"/>
            <a:ext cx="4572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575" y="2419363"/>
            <a:ext cx="2586128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575" y="2876563"/>
            <a:ext cx="2586128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4200" y="2968675"/>
            <a:ext cx="3905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8800" y="3349675"/>
            <a:ext cx="5665491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1725" y="3714799"/>
            <a:ext cx="4980552" cy="13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0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</a:t>
            </a:r>
            <a:r>
              <a:rPr lang="ru" sz="1800"/>
              <a:t>raining of generative adversarial nets</a:t>
            </a:r>
            <a:endParaRPr sz="180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00" y="909600"/>
            <a:ext cx="6833776" cy="39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329100" y="53475"/>
            <a:ext cx="3918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1 - Vanilla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00" y="624525"/>
            <a:ext cx="805401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358050" y="101725"/>
            <a:ext cx="360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1 - Vanilla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63" y="833500"/>
            <a:ext cx="7206476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784" y="1792226"/>
            <a:ext cx="6108025" cy="16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751300" y="154975"/>
            <a:ext cx="6087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1 - Vanilla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539400" y="192650"/>
            <a:ext cx="27549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559700" y="139325"/>
            <a:ext cx="3667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666666"/>
                </a:solidFill>
              </a:rPr>
              <a:t>Part 1 - Vanilla GAN</a:t>
            </a:r>
            <a:endParaRPr i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88" y="457625"/>
            <a:ext cx="6806421" cy="438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